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9"/>
  </p:notesMasterIdLst>
  <p:sldIdLst>
    <p:sldId id="258" r:id="rId2"/>
    <p:sldId id="257" r:id="rId3"/>
    <p:sldId id="259" r:id="rId4"/>
    <p:sldId id="262" r:id="rId5"/>
    <p:sldId id="261" r:id="rId6"/>
    <p:sldId id="260" r:id="rId7"/>
    <p:sldId id="263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82"/>
  </p:normalViewPr>
  <p:slideViewPr>
    <p:cSldViewPr snapToGrid="0">
      <p:cViewPr varScale="1">
        <p:scale>
          <a:sx n="88" d="100"/>
          <a:sy n="88" d="100"/>
        </p:scale>
        <p:origin x="96" y="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5478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514350" y="1547547"/>
            <a:ext cx="7796100" cy="24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683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l" rtl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5473562" y="4318001"/>
            <a:ext cx="28383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514351" y="4318001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4715341" y="4318001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emf"/><Relationship Id="rId4" Type="http://schemas.openxmlformats.org/officeDocument/2006/relationships/hyperlink" Target="https://www.oecd.org/els/soc/PF1_2_Public_expenditure_education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717C14D-271A-CAE7-6A94-7DC3DD391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87" y="0"/>
            <a:ext cx="727542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4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FDBC91B-05DC-0F3A-78B2-49A438A6B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762" y="4262707"/>
            <a:ext cx="2632887" cy="370389"/>
          </a:xfrm>
          <a:prstGeom prst="rect">
            <a:avLst/>
          </a:prstGeom>
        </p:spPr>
      </p:pic>
      <p:sp>
        <p:nvSpPr>
          <p:cNvPr id="11" name="Google Shape;84;p1">
            <a:extLst>
              <a:ext uri="{FF2B5EF4-FFF2-40B4-BE49-F238E27FC236}">
                <a16:creationId xmlns:a16="http://schemas.microsoft.com/office/drawing/2014/main" id="{902F62FB-8B4B-8BD9-B694-9AA747BD5063}"/>
              </a:ext>
            </a:extLst>
          </p:cNvPr>
          <p:cNvSpPr txBox="1">
            <a:spLocks/>
          </p:cNvSpPr>
          <p:nvPr/>
        </p:nvSpPr>
        <p:spPr>
          <a:xfrm>
            <a:off x="503583" y="472822"/>
            <a:ext cx="7656698" cy="33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ct val="100000"/>
              <a:buFont typeface="Calibri"/>
              <a:buNone/>
            </a:pPr>
            <a:r>
              <a:rPr lang="cs-CZ" b="1" u="sng" dirty="0">
                <a:latin typeface="Courier New"/>
                <a:ea typeface="Courier New"/>
                <a:cs typeface="Courier New"/>
                <a:sym typeface="Courier New"/>
              </a:rPr>
              <a:t>TRH PRÁCE VS. UČITELÉ NA FF</a:t>
            </a:r>
          </a:p>
        </p:txBody>
      </p:sp>
      <p:graphicFrame>
        <p:nvGraphicFramePr>
          <p:cNvPr id="12" name="Google Shape;85;p1">
            <a:extLst>
              <a:ext uri="{FF2B5EF4-FFF2-40B4-BE49-F238E27FC236}">
                <a16:creationId xmlns:a16="http://schemas.microsoft.com/office/drawing/2014/main" id="{EF9E6687-623A-7041-40EC-A33AB682D6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6115862"/>
              </p:ext>
            </p:extLst>
          </p:nvPr>
        </p:nvGraphicFramePr>
        <p:xfrm>
          <a:off x="503583" y="952880"/>
          <a:ext cx="8126069" cy="337497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94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6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6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6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26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26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26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26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2877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/>
                        <a:t>Pracovní pozice:</a:t>
                      </a:r>
                      <a:endParaRPr sz="1000"/>
                    </a:p>
                  </a:txBody>
                  <a:tcPr marL="66580" marR="66580" marT="33290" marB="3329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cs-CZ" sz="1000" u="none" strike="noStrike" cap="none"/>
                        <a:t>Zedník*</a:t>
                      </a:r>
                      <a:endParaRPr sz="10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900" u="none" strike="noStrike" cap="none"/>
                        <a:t>Řidič nákl. auta – přeprava sypkých materiálů*</a:t>
                      </a:r>
                      <a:endParaRPr sz="900" u="none" strike="noStrike" cap="none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cs-CZ" sz="1000" u="none" strike="noStrike" cap="none"/>
                        <a:t>Krmič v živočišné výrobě*</a:t>
                      </a:r>
                      <a:endParaRPr sz="10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cs-CZ" sz="1000" u="none" strike="noStrike" cap="none" dirty="0"/>
                        <a:t>Zámečník*</a:t>
                      </a:r>
                      <a:endParaRPr sz="10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cs-CZ" sz="1000" u="none" strike="noStrike" cap="none"/>
                        <a:t>Skladník*</a:t>
                      </a:r>
                      <a:endParaRPr sz="10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cs-CZ" sz="1000" u="none" strike="noStrike" cap="none" dirty="0"/>
                        <a:t>Číšník*</a:t>
                      </a:r>
                      <a:endParaRPr sz="10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cs-CZ" sz="900" u="none" strike="noStrike" cap="none"/>
                        <a:t>Obsluha kanalizačního robota*</a:t>
                      </a:r>
                      <a:endParaRPr sz="9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cs-CZ" sz="1000" u="none" strike="noStrike" cap="none"/>
                        <a:t>Odborný asistent na FF**</a:t>
                      </a:r>
                      <a:endParaRPr sz="10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/>
                    </a:p>
                  </a:txBody>
                  <a:tcPr marL="65131" marR="65131" marT="33294" marB="3329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146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b="1" u="none" strike="noStrike" cap="none" dirty="0"/>
                        <a:t>Mzda (v Kč):</a:t>
                      </a:r>
                      <a:endParaRPr sz="1200" b="1" u="none" strike="noStrike" cap="none" dirty="0"/>
                    </a:p>
                  </a:txBody>
                  <a:tcPr marL="66580" marR="66580" marT="33290" marB="3329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cs-CZ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</a:t>
                      </a:r>
                      <a:r>
                        <a:rPr lang="cs-CZ" sz="1200" u="none" strike="noStrike" cap="none"/>
                        <a:t>–</a:t>
                      </a:r>
                      <a:r>
                        <a:rPr lang="cs-CZ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35 000</a:t>
                      </a:r>
                      <a:endParaRPr sz="10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cs-CZ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r>
                        <a:rPr lang="cs-CZ" sz="1200" u="none" strike="noStrike" cap="none"/>
                        <a:t>–</a:t>
                      </a:r>
                      <a:r>
                        <a:rPr lang="cs-CZ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35 000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cs-CZ" sz="1200" u="none" strike="noStrike" cap="none"/>
                        <a:t>od 35 000</a:t>
                      </a:r>
                      <a:endParaRPr sz="10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cs-CZ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r>
                        <a:rPr lang="cs-CZ" sz="1200" u="none" strike="noStrike" cap="none"/>
                        <a:t>–</a:t>
                      </a:r>
                      <a:r>
                        <a:rPr lang="cs-CZ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40 000</a:t>
                      </a:r>
                      <a:endParaRPr sz="10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cs-CZ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</a:t>
                      </a:r>
                      <a:r>
                        <a:rPr lang="cs-CZ" sz="1200" u="none" strike="noStrike" cap="none"/>
                        <a:t>–</a:t>
                      </a:r>
                      <a:r>
                        <a:rPr lang="cs-CZ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38 000</a:t>
                      </a:r>
                      <a:endParaRPr sz="10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cs-CZ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r>
                        <a:rPr lang="cs-CZ" sz="1200" u="none" strike="noStrike" cap="none"/>
                        <a:t>–</a:t>
                      </a:r>
                      <a:r>
                        <a:rPr lang="cs-CZ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45 000</a:t>
                      </a:r>
                      <a:endParaRPr sz="10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cs-CZ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</a:t>
                      </a:r>
                      <a:r>
                        <a:rPr lang="cs-CZ" sz="1200" u="none" strike="noStrike" cap="none"/>
                        <a:t>–</a:t>
                      </a:r>
                      <a:r>
                        <a:rPr lang="cs-CZ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44 000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cs-CZ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35 000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131" marR="65131" marT="33294" marB="3329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384"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cs-CZ" sz="1000" b="1" u="none" strike="noStrike" cap="none" dirty="0"/>
                        <a:t>Požadované vzdělání:</a:t>
                      </a:r>
                      <a:endParaRPr sz="1000" dirty="0"/>
                    </a:p>
                  </a:txBody>
                  <a:tcPr marL="66580" marR="66580" marT="33290" marB="3329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/>
                        <a:t>ZŠ (9 let)</a:t>
                      </a:r>
                      <a:endParaRPr sz="10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3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✅ </a:t>
                      </a:r>
                      <a:endParaRPr sz="13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300" b="0" i="0">
                          <a:solidFill>
                            <a:srgbClr val="20212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✅ </a:t>
                      </a:r>
                      <a:endParaRPr sz="13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300" b="0" i="0">
                          <a:solidFill>
                            <a:srgbClr val="20212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✅ </a:t>
                      </a:r>
                      <a:endParaRPr sz="13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300" b="0" i="0">
                          <a:solidFill>
                            <a:srgbClr val="20212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✅ </a:t>
                      </a:r>
                      <a:endParaRPr sz="13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300" b="0" i="0">
                          <a:solidFill>
                            <a:srgbClr val="20212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✅ </a:t>
                      </a:r>
                      <a:endParaRPr sz="13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300" b="0" i="0">
                          <a:solidFill>
                            <a:srgbClr val="20212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✅ </a:t>
                      </a:r>
                      <a:endParaRPr sz="13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300" b="0" i="0">
                          <a:solidFill>
                            <a:srgbClr val="20212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✅ </a:t>
                      </a:r>
                      <a:endParaRPr sz="13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300" b="0" i="0">
                          <a:solidFill>
                            <a:srgbClr val="20212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✅ </a:t>
                      </a:r>
                      <a:endParaRPr sz="1300"/>
                    </a:p>
                  </a:txBody>
                  <a:tcPr marL="65131" marR="65131" marT="33294" marB="3329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82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/>
                        <a:t>SŠ (4 roky)</a:t>
                      </a:r>
                      <a:endParaRPr sz="10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300" b="0" i="0">
                          <a:solidFill>
                            <a:srgbClr val="20212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✅ </a:t>
                      </a:r>
                      <a:endParaRPr sz="1300"/>
                    </a:p>
                  </a:txBody>
                  <a:tcPr marL="65131" marR="65131" marT="33294" marB="3329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82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dirty="0"/>
                        <a:t>VŠ – Bc. (3 roky)</a:t>
                      </a:r>
                      <a:endParaRPr sz="1000" dirty="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300" b="0" i="0">
                          <a:solidFill>
                            <a:srgbClr val="20212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✅ </a:t>
                      </a:r>
                      <a:endParaRPr sz="1300"/>
                    </a:p>
                  </a:txBody>
                  <a:tcPr marL="65131" marR="65131" marT="33294" marB="3329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2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/>
                        <a:t>VŠ – NMgr. (2 roky)</a:t>
                      </a:r>
                      <a:endParaRPr sz="10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300" b="0" i="0">
                          <a:solidFill>
                            <a:srgbClr val="20212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✅ </a:t>
                      </a:r>
                      <a:endParaRPr sz="1300"/>
                    </a:p>
                  </a:txBody>
                  <a:tcPr marL="65131" marR="65131" marT="33294" marB="3329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2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/>
                        <a:t>VŠ – Ph.D. (3-4 roky)</a:t>
                      </a:r>
                      <a:endParaRPr sz="10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300" b="0" i="0">
                          <a:solidFill>
                            <a:srgbClr val="20212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✅ </a:t>
                      </a:r>
                      <a:endParaRPr sz="1300"/>
                    </a:p>
                  </a:txBody>
                  <a:tcPr marL="65131" marR="65131" marT="33294" marB="3329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38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/>
                        <a:t>Celkem:</a:t>
                      </a:r>
                      <a:endParaRPr sz="10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/>
                        <a:t>9 let</a:t>
                      </a:r>
                      <a:endParaRPr sz="10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cs-CZ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 let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cs-CZ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 let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cs-CZ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 let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cs-CZ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 let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cs-CZ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 let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cs-CZ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 let</a:t>
                      </a:r>
                      <a:endParaRPr sz="1000"/>
                    </a:p>
                  </a:txBody>
                  <a:tcPr marL="65131" marR="65131" marT="33294" marB="33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dirty="0"/>
                        <a:t>21-22 let</a:t>
                      </a:r>
                      <a:endParaRPr sz="1000" dirty="0"/>
                    </a:p>
                  </a:txBody>
                  <a:tcPr marL="65131" marR="65131" marT="33294" marB="3329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Google Shape;86;p1">
            <a:extLst>
              <a:ext uri="{FF2B5EF4-FFF2-40B4-BE49-F238E27FC236}">
                <a16:creationId xmlns:a16="http://schemas.microsoft.com/office/drawing/2014/main" id="{66A44570-1CDA-CF84-0934-4CD056F18539}"/>
              </a:ext>
            </a:extLst>
          </p:cNvPr>
          <p:cNvSpPr txBox="1"/>
          <p:nvPr/>
        </p:nvSpPr>
        <p:spPr>
          <a:xfrm>
            <a:off x="514351" y="4403704"/>
            <a:ext cx="736489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Dle reálných nabídek pracovních pozic zveřejněných v týdnu 13. – 17. 3. 2023. (Zdroj: </a:t>
            </a:r>
            <a:r>
              <a:rPr lang="cs-CZ" sz="1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prace.cz</a:t>
            </a:r>
            <a:r>
              <a:rPr lang="cs-CZ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 Tarifní mzda odborného asistenta na FF UP.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5384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D2CA1B5-3018-BDAF-E13A-4CD847D67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26" y="318723"/>
            <a:ext cx="7141948" cy="412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51D46D18-76E5-6D01-91B9-8CBDDA10E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762" y="4262707"/>
            <a:ext cx="2632887" cy="37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49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;p13">
            <a:extLst>
              <a:ext uri="{FF2B5EF4-FFF2-40B4-BE49-F238E27FC236}">
                <a16:creationId xmlns:a16="http://schemas.microsoft.com/office/drawing/2014/main" id="{D3AEE67B-09CD-3DF6-D720-3FD474215C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b="1" u="sng" dirty="0">
                <a:latin typeface="Courier New"/>
                <a:ea typeface="Courier New"/>
                <a:cs typeface="Courier New"/>
                <a:sym typeface="Courier New"/>
              </a:rPr>
              <a:t>OBJEM PROSTŘEDKŮ DO ČESKÉHO VŠ</a:t>
            </a:r>
            <a:endParaRPr b="1" u="sng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3" name="Google Shape;55;p13">
            <a:extLst>
              <a:ext uri="{FF2B5EF4-FFF2-40B4-BE49-F238E27FC236}">
                <a16:creationId xmlns:a16="http://schemas.microsoft.com/office/drawing/2014/main" id="{673F6610-49A2-25F5-2840-FE91F2B1C36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4736" y="1180710"/>
            <a:ext cx="4351570" cy="26155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6;p13">
            <a:extLst>
              <a:ext uri="{FF2B5EF4-FFF2-40B4-BE49-F238E27FC236}">
                <a16:creationId xmlns:a16="http://schemas.microsoft.com/office/drawing/2014/main" id="{D5EE1DEB-8280-BC7D-CBA9-690E6A3B1D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076771"/>
            <a:ext cx="4053036" cy="38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Průměr OECD výdajů na vysoké školství (2018) byl 1,4 % HDP, z toho 1,0 % HDP </a:t>
            </a:r>
            <a:br>
              <a:rPr lang="c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z veřejných zdrojů. Výdaje ČR nedosahují ani poloviny průměru OECD. </a:t>
            </a:r>
            <a:r>
              <a:rPr lang="cs" sz="700" b="1" u="sng" dirty="0">
                <a:solidFill>
                  <a:schemeClr val="hlink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https://www.oecd.org/els/soc/PF1_2_Public_expenditure_education.pdf</a:t>
            </a:r>
            <a:r>
              <a:rPr lang="cs" sz="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sz="7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Před námi jsou, kromě obvyklých západních zemí též Litva, Estonsko, Polsko, Kostarika, Mexiko, Turecko a Chile</a:t>
            </a:r>
            <a:endParaRPr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Ve výdajích na vzdělání, jsou dle </a:t>
            </a:r>
            <a:r>
              <a:rPr lang="cs" sz="11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worldbank </a:t>
            </a:r>
            <a:r>
              <a:rPr lang="c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před námi např. též Bhútán, Bělorusko, Burundi, Honduras, Jamajka, Jemen, Kuvajt, Kyrgyzstán, Lesotho, Macao, Maroko, Mosambik, Namibie, Omán, Palau, Saúdská Arábie, Sierra Leone, Tádžikistán, Tunisko, a dokonce </a:t>
            </a:r>
            <a:br>
              <a:rPr lang="c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i Pásmo Gazy. </a:t>
            </a:r>
            <a:endParaRPr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EDE341D-C493-BA2B-4A80-97E59E30C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6762" y="4262707"/>
            <a:ext cx="2632887" cy="37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45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;p15">
            <a:extLst>
              <a:ext uri="{FF2B5EF4-FFF2-40B4-BE49-F238E27FC236}">
                <a16:creationId xmlns:a16="http://schemas.microsoft.com/office/drawing/2014/main" id="{D349D49D-81AD-8E5B-FC3E-55C23CB172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857964" cy="3840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2620" b="1" dirty="0">
                <a:latin typeface="Courier New"/>
                <a:ea typeface="Courier New"/>
                <a:cs typeface="Courier New"/>
                <a:sym typeface="Courier New"/>
              </a:rPr>
              <a:t>PODÍL VÝDAJŮ NA</a:t>
            </a:r>
            <a:br>
              <a:rPr lang="cs" sz="2620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2620" b="1" dirty="0">
                <a:latin typeface="Courier New"/>
                <a:ea typeface="Courier New"/>
                <a:cs typeface="Courier New"/>
                <a:sym typeface="Courier New"/>
              </a:rPr>
              <a:t>VŠ NA CELKOVÝCH VÝDAJÍCH NA ŠKOLSTVÍ 2016</a:t>
            </a:r>
            <a:endParaRPr sz="262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" name="Google Shape;68;p15">
            <a:extLst>
              <a:ext uri="{FF2B5EF4-FFF2-40B4-BE49-F238E27FC236}">
                <a16:creationId xmlns:a16="http://schemas.microsoft.com/office/drawing/2014/main" id="{D7CDA2E1-2966-3183-BE16-7BE77BDF46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2060448"/>
            <a:ext cx="3999900" cy="28278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000" i="1" dirty="0">
                <a:latin typeface="Courier New" panose="02070309020205020404" pitchFamily="49" charset="0"/>
                <a:cs typeface="Courier New" panose="02070309020205020404" pitchFamily="49" charset="0"/>
              </a:rPr>
              <a:t>Pro bílé státy nejsou k dispozici data</a:t>
            </a:r>
            <a:endParaRPr sz="10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 nejslabší kategorii:</a:t>
            </a:r>
            <a:endParaRPr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c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Česká republika 12,6</a:t>
            </a:r>
            <a:endParaRPr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Litva 16,04</a:t>
            </a:r>
            <a:endParaRPr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Maďarsko 16,08</a:t>
            </a:r>
            <a:endParaRPr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Bělorusko 16,1</a:t>
            </a:r>
            <a:endParaRPr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Moldávie 16,22</a:t>
            </a:r>
            <a:endParaRPr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Albánie 19,1</a:t>
            </a:r>
            <a:endParaRPr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Slovensko 21,3</a:t>
            </a:r>
            <a:endParaRPr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Google Shape;69;p15">
            <a:extLst>
              <a:ext uri="{FF2B5EF4-FFF2-40B4-BE49-F238E27FC236}">
                <a16:creationId xmlns:a16="http://schemas.microsoft.com/office/drawing/2014/main" id="{DFE9D5C8-6488-F520-5C89-85D435FD3B7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55136" y="510403"/>
            <a:ext cx="4874513" cy="3403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8A20F78-87ED-C8BE-21C8-44C82E845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762" y="4262707"/>
            <a:ext cx="2632887" cy="370389"/>
          </a:xfrm>
          <a:prstGeom prst="rect">
            <a:avLst/>
          </a:prstGeom>
        </p:spPr>
      </p:pic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9223A4A4-F4C8-0A24-75D8-8F51C4713CD6}"/>
              </a:ext>
            </a:extLst>
          </p:cNvPr>
          <p:cNvCxnSpPr/>
          <p:nvPr/>
        </p:nvCxnSpPr>
        <p:spPr>
          <a:xfrm>
            <a:off x="414528" y="1999488"/>
            <a:ext cx="30358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799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8AEFFE9F-FAA0-BFC8-C666-3E79F8AAC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3200" b="1" u="sng" dirty="0">
                <a:latin typeface="Courier New"/>
                <a:ea typeface="Courier New"/>
                <a:cs typeface="Courier New"/>
                <a:sym typeface="Courier New"/>
              </a:rPr>
              <a:t>NAŠE POŽADAVKY</a:t>
            </a:r>
            <a:endParaRPr sz="3200" b="1" u="sng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" name="Google Shape;62;p14">
            <a:extLst>
              <a:ext uri="{FF2B5EF4-FFF2-40B4-BE49-F238E27FC236}">
                <a16:creationId xmlns:a16="http://schemas.microsoft.com/office/drawing/2014/main" id="{834238D1-7106-0E00-CC6F-30C2BA462A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Zrovnoprávnění tarifních mezd mezi obory na tuzemských vysokých školách </a:t>
            </a:r>
            <a:br>
              <a:rPr lang="c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 navýšení jejich rozpočtu tak, aby dosahovaly úrovně odpovídající kvalifikačním nárokům akademické práce a zátěži personálu univerzit.</a:t>
            </a:r>
            <a:endParaRPr sz="14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cs" sz="14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DOROVNÁNÍ ROZPOČTU </a:t>
            </a:r>
            <a:r>
              <a:rPr lang="c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PODFINANCOVANÝCH FAKULT V ČR PRO ROK 2023 O 1,4 MLD.</a:t>
            </a:r>
            <a:r>
              <a:rPr lang="cs" sz="14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br>
              <a:rPr lang="cs" sz="14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4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 TOHO DOROVNÁNÍ PODFINANCOVANÝCH </a:t>
            </a:r>
            <a:r>
              <a:rPr lang="c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FILOZOFICKÝCH FAKULT MINIMÁLNĚ V ČÁSTCE 600 MIL. Kč</a:t>
            </a:r>
            <a:endParaRPr sz="14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cs" sz="14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ZVÝŠENÍ FINANCÍ DO CELÉHO VYSOKÉHO ŠKOLSTVÍ OD ROZPOČTU 2024 V </a:t>
            </a:r>
            <a:r>
              <a:rPr lang="c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MINIMÁLNÍ VÝŠI 10,8 MLD Kč</a:t>
            </a:r>
            <a:endParaRPr sz="14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cs" sz="14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ZAVEDENÍ </a:t>
            </a:r>
            <a:r>
              <a:rPr lang="c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SPRAVEDLIVÉ A ROVNÉ</a:t>
            </a:r>
            <a:r>
              <a:rPr lang="cs" sz="14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DISTRIBUCE FINANCÍ NA VYSOKÝCH ŠKOLÁCH PRO VŠECHNY FAKULTY/SOUČÁSTI A VŠECHNY JEJICH ZAMĚSTNANCE</a:t>
            </a:r>
            <a:endParaRPr sz="14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F86E507-72C5-4839-18DA-28342F365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762" y="4262707"/>
            <a:ext cx="2632887" cy="37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12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4350" y="664029"/>
            <a:ext cx="7796100" cy="4245428"/>
          </a:xfrm>
        </p:spPr>
        <p:txBody>
          <a:bodyPr/>
          <a:lstStyle/>
          <a:p>
            <a:pPr marL="88900" indent="0" algn="ctr">
              <a:buNone/>
            </a:pPr>
            <a:r>
              <a:rPr lang="cs-CZ" sz="3200" dirty="0" smtClean="0"/>
              <a:t>PŘIJĎTE NÁS PODPOŘIT </a:t>
            </a:r>
          </a:p>
          <a:p>
            <a:pPr marL="88900" indent="0" algn="ctr">
              <a:buNone/>
            </a:pPr>
            <a:r>
              <a:rPr lang="cs-CZ" sz="3200" dirty="0"/>
              <a:t>n</a:t>
            </a:r>
            <a:r>
              <a:rPr lang="cs-CZ" sz="3200" dirty="0" smtClean="0"/>
              <a:t>a protestní shromáždění</a:t>
            </a:r>
          </a:p>
          <a:p>
            <a:pPr marL="88900" indent="0" algn="ctr">
              <a:buNone/>
            </a:pPr>
            <a:r>
              <a:rPr lang="cs-CZ" sz="3200" dirty="0" smtClean="0"/>
              <a:t> </a:t>
            </a:r>
          </a:p>
          <a:p>
            <a:pPr marL="88900" indent="0" algn="ctr">
              <a:buNone/>
            </a:pPr>
            <a:r>
              <a:rPr lang="cs-CZ" sz="3200" dirty="0" smtClean="0"/>
              <a:t>28. března 2023 ve 13:00</a:t>
            </a:r>
          </a:p>
          <a:p>
            <a:pPr marL="88900" indent="0" algn="ctr">
              <a:buNone/>
            </a:pPr>
            <a:r>
              <a:rPr lang="cs-CZ" sz="3200" dirty="0" smtClean="0"/>
              <a:t>Nádvoří Křížkovského </a:t>
            </a:r>
            <a:r>
              <a:rPr lang="cs-CZ" sz="3200" dirty="0" smtClean="0"/>
              <a:t>10</a:t>
            </a:r>
            <a:endParaRPr lang="cs-CZ" sz="32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577560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242</Words>
  <Application>Microsoft Office PowerPoint</Application>
  <PresentationFormat>Předvádění na obrazovce (16:9)</PresentationFormat>
  <Paragraphs>72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Arial</vt:lpstr>
      <vt:lpstr>Calibri</vt:lpstr>
      <vt:lpstr>Courier New</vt:lpstr>
      <vt:lpstr>Simple Light</vt:lpstr>
      <vt:lpstr>Prezentace aplikace PowerPoint</vt:lpstr>
      <vt:lpstr>Prezentace aplikace PowerPoint</vt:lpstr>
      <vt:lpstr>Prezentace aplikace PowerPoint</vt:lpstr>
      <vt:lpstr>OBJEM PROSTŘEDKŮ DO ČESKÉHO VŠ</vt:lpstr>
      <vt:lpstr>PODÍL VÝDAJŮ NA VŠ NA CELKOVÝCH VÝDAJÍCH NA ŠKOLSTVÍ 2016</vt:lpstr>
      <vt:lpstr>NAŠE POŽADAVKY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Slavickova Pavla</cp:lastModifiedBy>
  <cp:revision>4</cp:revision>
  <dcterms:modified xsi:type="dcterms:W3CDTF">2023-03-22T10:57:35Z</dcterms:modified>
</cp:coreProperties>
</file>